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5" r:id="rId2"/>
    <p:sldId id="302" r:id="rId3"/>
    <p:sldId id="303" r:id="rId4"/>
    <p:sldId id="307" r:id="rId5"/>
    <p:sldId id="305" r:id="rId6"/>
    <p:sldId id="274" r:id="rId7"/>
    <p:sldId id="308" r:id="rId8"/>
    <p:sldId id="309" r:id="rId9"/>
    <p:sldId id="310" r:id="rId10"/>
    <p:sldId id="323" r:id="rId11"/>
    <p:sldId id="322" r:id="rId12"/>
    <p:sldId id="318" r:id="rId13"/>
    <p:sldId id="327" r:id="rId14"/>
    <p:sldId id="283" r:id="rId15"/>
    <p:sldId id="326" r:id="rId16"/>
    <p:sldId id="313" r:id="rId17"/>
    <p:sldId id="314" r:id="rId18"/>
    <p:sldId id="315" r:id="rId19"/>
    <p:sldId id="317" r:id="rId20"/>
    <p:sldId id="321" r:id="rId21"/>
    <p:sldId id="325" r:id="rId22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5994" autoAdjust="0"/>
  </p:normalViewPr>
  <p:slideViewPr>
    <p:cSldViewPr snapToGrid="0" snapToObjects="1">
      <p:cViewPr varScale="1">
        <p:scale>
          <a:sx n="140" d="100"/>
          <a:sy n="140" d="100"/>
        </p:scale>
        <p:origin x="388" y="80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9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 </a:t>
            </a:r>
            <a:r>
              <a:rPr lang="en-US"/>
              <a:t>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dirty="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Insert Unit Identifier here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Visualization of 3D </a:t>
            </a:r>
          </a:p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data for Education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/>
              <a:t>CS567 - Fall 2021</a:t>
            </a:r>
          </a:p>
        </p:txBody>
      </p:sp>
    </p:spTree>
    <p:extLst>
      <p:ext uri="{BB962C8B-B14F-4D97-AF65-F5344CB8AC3E}">
        <p14:creationId xmlns:p14="http://schemas.microsoft.com/office/powerpoint/2010/main" val="1314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Elon Musk’s earning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5F7E1-95CD-4A0F-B30D-1DF08950A422}"/>
              </a:ext>
            </a:extLst>
          </p:cNvPr>
          <p:cNvSpPr txBox="1"/>
          <p:nvPr/>
        </p:nvSpPr>
        <p:spPr>
          <a:xfrm>
            <a:off x="1391750" y="2107903"/>
            <a:ext cx="11929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$2,284,044,884.00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Year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$6,257,657.00 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Day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$260,736.00 </a:t>
            </a:r>
            <a:r>
              <a:rPr lang="en-US" sz="4000" dirty="0">
                <a:solidFill>
                  <a:srgbClr val="00BA95"/>
                </a:solidFill>
                <a:latin typeface="proximabold "/>
              </a:rPr>
              <a:t>	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Hour</a:t>
            </a:r>
          </a:p>
          <a:p>
            <a:r>
              <a:rPr lang="en-US" sz="4000" b="0" i="0" dirty="0">
                <a:solidFill>
                  <a:srgbClr val="00B050"/>
                </a:solidFill>
                <a:effectLst/>
                <a:latin typeface="proximabold "/>
              </a:rPr>
              <a:t>$4,345.60</a:t>
            </a:r>
            <a:r>
              <a:rPr lang="en-US" sz="4000" b="0" i="0" dirty="0">
                <a:solidFill>
                  <a:srgbClr val="00BA95"/>
                </a:solidFill>
                <a:effectLst/>
                <a:latin typeface="proximabold "/>
              </a:rPr>
              <a:t>				</a:t>
            </a:r>
            <a:r>
              <a:rPr lang="en-US" sz="4000" b="0" i="0" dirty="0">
                <a:solidFill>
                  <a:srgbClr val="4A5568"/>
                </a:solidFill>
                <a:effectLst/>
                <a:latin typeface="proximabold "/>
              </a:rPr>
              <a:t>Per Minute</a:t>
            </a:r>
          </a:p>
        </p:txBody>
      </p:sp>
    </p:spTree>
    <p:extLst>
      <p:ext uri="{BB962C8B-B14F-4D97-AF65-F5344CB8AC3E}">
        <p14:creationId xmlns:p14="http://schemas.microsoft.com/office/powerpoint/2010/main" val="17853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237DD-0FAE-4EF8-9F7D-E3A3C1D3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88" y="49931"/>
            <a:ext cx="12058650" cy="702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9" y="133474"/>
            <a:ext cx="12561453" cy="1846659"/>
          </a:xfrm>
        </p:spPr>
        <p:txBody>
          <a:bodyPr/>
          <a:lstStyle/>
          <a:p>
            <a:r>
              <a:rPr lang="en-US" dirty="0"/>
              <a:t>How long for Elon Musk</a:t>
            </a:r>
            <a:br>
              <a:rPr lang="en-US" dirty="0"/>
            </a:br>
            <a:r>
              <a:rPr lang="en-US" dirty="0"/>
              <a:t>to earn lifetime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4EBF-9F4A-4339-83B2-F763CEBEF548}"/>
              </a:ext>
            </a:extLst>
          </p:cNvPr>
          <p:cNvSpPr txBox="1"/>
          <p:nvPr/>
        </p:nvSpPr>
        <p:spPr>
          <a:xfrm>
            <a:off x="2679608" y="7348395"/>
            <a:ext cx="10646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https://cew.georgetown.edu/wp-content/uploads/2014/11/collegepayoff-complete.pdf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709F-37EB-4F5B-8525-C74F7DCB1001}"/>
              </a:ext>
            </a:extLst>
          </p:cNvPr>
          <p:cNvSpPr txBox="1"/>
          <p:nvPr/>
        </p:nvSpPr>
        <p:spPr>
          <a:xfrm>
            <a:off x="1434403" y="5202794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3.73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D2AF8-1D01-47E3-819C-7AB1F578BE5E}"/>
              </a:ext>
            </a:extLst>
          </p:cNvPr>
          <p:cNvSpPr txBox="1"/>
          <p:nvPr/>
        </p:nvSpPr>
        <p:spPr>
          <a:xfrm>
            <a:off x="2822744" y="5204470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5.0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7AA90-149C-44FF-B4C2-8348F72ECE13}"/>
              </a:ext>
            </a:extLst>
          </p:cNvPr>
          <p:cNvSpPr txBox="1"/>
          <p:nvPr/>
        </p:nvSpPr>
        <p:spPr>
          <a:xfrm>
            <a:off x="4249614" y="5194423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5.93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C9DF85-8CC3-4781-83F0-A89D9B240E13}"/>
              </a:ext>
            </a:extLst>
          </p:cNvPr>
          <p:cNvSpPr txBox="1"/>
          <p:nvPr/>
        </p:nvSpPr>
        <p:spPr>
          <a:xfrm>
            <a:off x="5637955" y="5196099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6.62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FBE857-EE40-4A9A-AFAE-1250A62D2800}"/>
              </a:ext>
            </a:extLst>
          </p:cNvPr>
          <p:cNvSpPr txBox="1"/>
          <p:nvPr/>
        </p:nvSpPr>
        <p:spPr>
          <a:xfrm>
            <a:off x="7153607" y="5194422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8.70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C05EB-CDF3-4C01-9850-9BADCF95F2E0}"/>
              </a:ext>
            </a:extLst>
          </p:cNvPr>
          <p:cNvSpPr txBox="1"/>
          <p:nvPr/>
        </p:nvSpPr>
        <p:spPr>
          <a:xfrm>
            <a:off x="8541948" y="5196098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10.24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5CDE0-C606-4384-9408-EE337ACBDA3A}"/>
              </a:ext>
            </a:extLst>
          </p:cNvPr>
          <p:cNvSpPr txBox="1"/>
          <p:nvPr/>
        </p:nvSpPr>
        <p:spPr>
          <a:xfrm>
            <a:off x="9968818" y="5186051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12.47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6FA503-E774-488D-A682-F4909A5A83C1}"/>
              </a:ext>
            </a:extLst>
          </p:cNvPr>
          <p:cNvSpPr txBox="1"/>
          <p:nvPr/>
        </p:nvSpPr>
        <p:spPr>
          <a:xfrm>
            <a:off x="11357159" y="5187727"/>
            <a:ext cx="9671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13.99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242602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372EFCA-FEFB-4487-90F5-A388B2115380}"/>
              </a:ext>
            </a:extLst>
          </p:cNvPr>
          <p:cNvSpPr txBox="1"/>
          <p:nvPr/>
        </p:nvSpPr>
        <p:spPr>
          <a:xfrm>
            <a:off x="0" y="7062809"/>
            <a:ext cx="14480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https://www.abc.net.au/triplej/programs/hack/amazon-boss-jeff-bezos-worth-as-much-as-new-zealand-economy/12481466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CFFEC-7F4E-48BA-8B01-EA5B07DE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1" y="668964"/>
            <a:ext cx="10453607" cy="6148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856" y="161133"/>
            <a:ext cx="9595618" cy="1015663"/>
          </a:xfrm>
        </p:spPr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1138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What $$ looks like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7D7DC4-F41B-4C64-AB85-80EE728F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29" y="2234397"/>
            <a:ext cx="25336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D1BE-D4E7-4E4D-A380-CA29FAE6B28F}"/>
              </a:ext>
            </a:extLst>
          </p:cNvPr>
          <p:cNvSpPr txBox="1"/>
          <p:nvPr/>
        </p:nvSpPr>
        <p:spPr>
          <a:xfrm>
            <a:off x="841551" y="4969214"/>
            <a:ext cx="1519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$1,000,000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1293C5C-6B1B-4531-AC5D-4128681E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53" y="2139619"/>
            <a:ext cx="39243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7966CA-8C09-47B5-94CD-1DCD8D5BF697}"/>
              </a:ext>
            </a:extLst>
          </p:cNvPr>
          <p:cNvSpPr txBox="1"/>
          <p:nvPr/>
        </p:nvSpPr>
        <p:spPr>
          <a:xfrm>
            <a:off x="3403881" y="4969214"/>
            <a:ext cx="1660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$100,000,000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6BF63CA-A48D-4E89-861A-2D93BA5B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45" y="2358213"/>
            <a:ext cx="54292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FC65B-208D-44A3-89BE-DB80861DC58A}"/>
              </a:ext>
            </a:extLst>
          </p:cNvPr>
          <p:cNvSpPr txBox="1"/>
          <p:nvPr/>
        </p:nvSpPr>
        <p:spPr>
          <a:xfrm>
            <a:off x="7741245" y="4969214"/>
            <a:ext cx="19217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zilla slab"/>
              </a:rPr>
              <a:t>A Billion Dollars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2EFCA-FEFB-4487-90F5-A388B2115380}"/>
              </a:ext>
            </a:extLst>
          </p:cNvPr>
          <p:cNvSpPr txBox="1"/>
          <p:nvPr/>
        </p:nvSpPr>
        <p:spPr>
          <a:xfrm>
            <a:off x="-50766" y="6908921"/>
            <a:ext cx="86885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https://www.commoncentsmom.com/what-a-billion-dollars-looks-like/</a:t>
            </a:r>
          </a:p>
        </p:txBody>
      </p:sp>
    </p:spTree>
    <p:extLst>
      <p:ext uri="{BB962C8B-B14F-4D97-AF65-F5344CB8AC3E}">
        <p14:creationId xmlns:p14="http://schemas.microsoft.com/office/powerpoint/2010/main" val="188871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9125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67735-519D-4F24-9FCB-6FF6DD4F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" y="274320"/>
            <a:ext cx="9144000" cy="7223759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EA267FF-285B-4904-A09F-D2DBF761A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0560" y="2842090"/>
            <a:ext cx="3840480" cy="533740"/>
          </a:xfrm>
        </p:spPr>
        <p:txBody>
          <a:bodyPr/>
          <a:lstStyle/>
          <a:p>
            <a:r>
              <a:rPr lang="en-US" dirty="0"/>
              <a:t>Distribution of wealth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CFA25C6-BEBD-4793-AA84-B7C5A0A5D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60560" y="3886200"/>
            <a:ext cx="3840480" cy="50045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302CB-9987-41E2-B18C-C4154D0C249E}"/>
              </a:ext>
            </a:extLst>
          </p:cNvPr>
          <p:cNvSpPr txBox="1"/>
          <p:nvPr/>
        </p:nvSpPr>
        <p:spPr>
          <a:xfrm>
            <a:off x="369277" y="6786466"/>
            <a:ext cx="69082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https://www.abc.net.au/triplej/programs/hack/amazon-boss-jeff-bezos-worth-as-much-as-new-zealand-economy/12481466</a:t>
            </a:r>
          </a:p>
        </p:txBody>
      </p:sp>
    </p:spTree>
    <p:extLst>
      <p:ext uri="{BB962C8B-B14F-4D97-AF65-F5344CB8AC3E}">
        <p14:creationId xmlns:p14="http://schemas.microsoft.com/office/powerpoint/2010/main" val="159082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0F43960-9599-4477-8EEC-706E9BB1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6" y="421956"/>
            <a:ext cx="9559594" cy="64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BDCC9-C8DB-4C3C-A5D1-C6F652A90C21}"/>
              </a:ext>
            </a:extLst>
          </p:cNvPr>
          <p:cNvSpPr txBox="1"/>
          <p:nvPr/>
        </p:nvSpPr>
        <p:spPr>
          <a:xfrm>
            <a:off x="1323870" y="6950334"/>
            <a:ext cx="7599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https://howmuch.net/articles/top-10-data-visualizations-2019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4C8B-3BCF-4818-A0CC-B792212AC5CC}"/>
              </a:ext>
            </a:extLst>
          </p:cNvPr>
          <p:cNvSpPr txBox="1"/>
          <p:nvPr/>
        </p:nvSpPr>
        <p:spPr>
          <a:xfrm>
            <a:off x="10178980" y="1477108"/>
            <a:ext cx="32950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range for a comfortable retirement is</a:t>
            </a:r>
          </a:p>
          <a:p>
            <a:r>
              <a:rPr lang="en-US" dirty="0"/>
              <a:t>$1.5M - $618K</a:t>
            </a:r>
          </a:p>
          <a:p>
            <a:endParaRPr lang="en-US" dirty="0"/>
          </a:p>
          <a:p>
            <a:r>
              <a:rPr lang="en-US" dirty="0"/>
              <a:t>This amount is expected to last you the rest of your life assuming a reasonable withdraw rate</a:t>
            </a:r>
          </a:p>
        </p:txBody>
      </p:sp>
    </p:spTree>
    <p:extLst>
      <p:ext uri="{BB962C8B-B14F-4D97-AF65-F5344CB8AC3E}">
        <p14:creationId xmlns:p14="http://schemas.microsoft.com/office/powerpoint/2010/main" val="6841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Much Money do You Need to Live Comfortably in Every State">
            <a:extLst>
              <a:ext uri="{FF2B5EF4-FFF2-40B4-BE49-F238E27FC236}">
                <a16:creationId xmlns:a16="http://schemas.microsoft.com/office/drawing/2014/main" id="{FD7FE7A7-6B8E-4051-8156-55C09170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66" y="399684"/>
            <a:ext cx="9000585" cy="61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BCA9C-BE34-4ABD-AC85-E6A2A015E0A7}"/>
              </a:ext>
            </a:extLst>
          </p:cNvPr>
          <p:cNvSpPr txBox="1"/>
          <p:nvPr/>
        </p:nvSpPr>
        <p:spPr>
          <a:xfrm>
            <a:off x="731018" y="6745980"/>
            <a:ext cx="84029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https://howmuch.net/articles/cost-comfortable-living-america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070BA-D1BF-42F3-B540-1E9B96F53275}"/>
              </a:ext>
            </a:extLst>
          </p:cNvPr>
          <p:cNvSpPr txBox="1"/>
          <p:nvPr/>
        </p:nvSpPr>
        <p:spPr>
          <a:xfrm>
            <a:off x="10178980" y="1477108"/>
            <a:ext cx="32950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range for a comfortable living is </a:t>
            </a:r>
          </a:p>
          <a:p>
            <a:r>
              <a:rPr lang="en-US" dirty="0"/>
              <a:t>$67k - $41.1k</a:t>
            </a:r>
          </a:p>
        </p:txBody>
      </p:sp>
    </p:spTree>
    <p:extLst>
      <p:ext uri="{BB962C8B-B14F-4D97-AF65-F5344CB8AC3E}">
        <p14:creationId xmlns:p14="http://schemas.microsoft.com/office/powerpoint/2010/main" val="12080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Visualizing Wealth per Capita by Country">
            <a:extLst>
              <a:ext uri="{FF2B5EF4-FFF2-40B4-BE49-F238E27FC236}">
                <a16:creationId xmlns:a16="http://schemas.microsoft.com/office/drawing/2014/main" id="{0CB7A558-F248-44E3-AB2B-7091A9D6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7" y="635294"/>
            <a:ext cx="10238012" cy="576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BFBBD-E257-405E-8EAD-94214B9C2E68}"/>
              </a:ext>
            </a:extLst>
          </p:cNvPr>
          <p:cNvSpPr txBox="1"/>
          <p:nvPr/>
        </p:nvSpPr>
        <p:spPr>
          <a:xfrm>
            <a:off x="720969" y="6604543"/>
            <a:ext cx="69082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https://howmuch.net/articles/wealth-per-adult-world-2019</a:t>
            </a:r>
          </a:p>
        </p:txBody>
      </p:sp>
    </p:spTree>
    <p:extLst>
      <p:ext uri="{BB962C8B-B14F-4D97-AF65-F5344CB8AC3E}">
        <p14:creationId xmlns:p14="http://schemas.microsoft.com/office/powerpoint/2010/main" val="1464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Amount of Money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5" y="2190541"/>
            <a:ext cx="12561453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There is approximately US $40 Trillion (40,000 billion) in circulation </a:t>
            </a:r>
            <a:br>
              <a:rPr lang="en-US" sz="2800" dirty="0">
                <a:solidFill>
                  <a:srgbClr val="111111"/>
                </a:solidFill>
                <a:latin typeface="SourceSansPro"/>
              </a:rPr>
            </a:br>
            <a:r>
              <a:rPr lang="en-US" sz="2800" b="0" i="0" dirty="0">
                <a:solidFill>
                  <a:srgbClr val="111111"/>
                </a:solidFill>
                <a:effectLst/>
                <a:latin typeface="SourceSansPro"/>
              </a:rPr>
              <a:t>(Physical money + saving and checking accounts)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11111"/>
                </a:solidFill>
                <a:latin typeface="SourceSansPro"/>
              </a:rPr>
              <a:t>Money in the form of investments exceeds $1.3 quadrillion (1,300,000 billion)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11111"/>
                </a:solidFill>
                <a:latin typeface="SourceSansPro"/>
              </a:rPr>
              <a:t>Total = 1,340,000 billion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BDEF-81DA-4B54-9238-AF82F7B4B13B}"/>
              </a:ext>
            </a:extLst>
          </p:cNvPr>
          <p:cNvSpPr txBox="1"/>
          <p:nvPr/>
        </p:nvSpPr>
        <p:spPr>
          <a:xfrm>
            <a:off x="715710" y="7130036"/>
            <a:ext cx="69092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https://www.rankred.com/how-much-money-is-there-in-the-world/</a:t>
            </a:r>
          </a:p>
        </p:txBody>
      </p:sp>
    </p:spTree>
    <p:extLst>
      <p:ext uri="{BB962C8B-B14F-4D97-AF65-F5344CB8AC3E}">
        <p14:creationId xmlns:p14="http://schemas.microsoft.com/office/powerpoint/2010/main" val="11367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852192" lvl="1" indent="-34290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There are 7.9 billion people on Earth</a:t>
            </a:r>
          </a:p>
          <a:p>
            <a:pPr marL="852192" lvl="1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SourceSansPro"/>
              </a:rPr>
              <a:t>If money were evenly distributed, each person would get (1.34q / 7.9b) ~$170K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BDEF-81DA-4B54-9238-AF82F7B4B13B}"/>
              </a:ext>
            </a:extLst>
          </p:cNvPr>
          <p:cNvSpPr txBox="1"/>
          <p:nvPr/>
        </p:nvSpPr>
        <p:spPr>
          <a:xfrm>
            <a:off x="715710" y="7130036"/>
            <a:ext cx="690927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https://www.rankred.com/how-much-money-is-there-in-the-world/</a:t>
            </a:r>
          </a:p>
        </p:txBody>
      </p:sp>
    </p:spTree>
    <p:extLst>
      <p:ext uri="{BB962C8B-B14F-4D97-AF65-F5344CB8AC3E}">
        <p14:creationId xmlns:p14="http://schemas.microsoft.com/office/powerpoint/2010/main" val="27049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311327"/>
            <a:ext cx="12561453" cy="10156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5F7E1-95CD-4A0F-B30D-1DF08950A422}"/>
              </a:ext>
            </a:extLst>
          </p:cNvPr>
          <p:cNvSpPr txBox="1"/>
          <p:nvPr/>
        </p:nvSpPr>
        <p:spPr>
          <a:xfrm>
            <a:off x="1042516" y="1957178"/>
            <a:ext cx="11929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11375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92" y="290694"/>
            <a:ext cx="12561453" cy="1015663"/>
          </a:xfrm>
        </p:spPr>
        <p:txBody>
          <a:bodyPr/>
          <a:lstStyle/>
          <a:p>
            <a:r>
              <a:rPr lang="en-US" dirty="0"/>
              <a:t>Distribution of wealth by Countries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3D6B-11E0-40B4-839A-23928862254C}"/>
              </a:ext>
            </a:extLst>
          </p:cNvPr>
          <p:cNvSpPr txBox="1"/>
          <p:nvPr/>
        </p:nvSpPr>
        <p:spPr>
          <a:xfrm>
            <a:off x="593892" y="1340325"/>
            <a:ext cx="69092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en-US" b="0" i="0" u="sng" dirty="0">
                <a:solidFill>
                  <a:srgbClr val="111111"/>
                </a:solidFill>
                <a:effectLst/>
                <a:latin typeface="SourceSansPro"/>
              </a:rPr>
              <a:t>  Rank	Country		GDP				% of total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	United States		$19.485 trillion	24.08%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2	China			$12.238 trillion	15.12%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3	Japan			$4.872 trillion		6.02%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	Germany			$3.693 trillion		4.56%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	India			$2.651 trillion		3.28%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6	United Kingdom	$2.638 trillion		3.26%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7	France			$2.583 trillion		3.19%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8	Brazil			$2.054 trillion		2.54%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9	Italy				$1.944 trillion		2.40%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10	Canada			$1.647 trillion		2.04%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11	Russia			$1.578 trillion		1.95%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12	South Korea		$1.531 trillion		1.89%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13	Australia			$1.323 trillion		1.64%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14	Spain			$1.314 trillion		1.62%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15	Mexico			$1.151 trillion		1.42%</a:t>
            </a:r>
            <a:b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</a:b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…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190	Tuvalu			$40 million		0.00%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40BA66-9DC7-421D-895D-8B45F7A3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69" y="1334687"/>
            <a:ext cx="5251393" cy="54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31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075" y="221595"/>
            <a:ext cx="12561453" cy="1015663"/>
          </a:xfrm>
        </p:spPr>
        <p:txBody>
          <a:bodyPr/>
          <a:lstStyle/>
          <a:p>
            <a:r>
              <a:rPr lang="en-US" dirty="0"/>
              <a:t>GDP per Capita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A8620-DA60-4AB8-80D6-8871979690E4}"/>
              </a:ext>
            </a:extLst>
          </p:cNvPr>
          <p:cNvSpPr txBox="1"/>
          <p:nvPr/>
        </p:nvSpPr>
        <p:spPr>
          <a:xfrm>
            <a:off x="413769" y="1316053"/>
            <a:ext cx="10742064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Rank	Country				GDP		Population	GDP per Capita</a:t>
            </a:r>
          </a:p>
          <a:p>
            <a:r>
              <a:rPr lang="en-US" sz="1600" dirty="0"/>
              <a:t>1		Luxembourg			$62.32 billion	591,910		$105,280</a:t>
            </a:r>
          </a:p>
          <a:p>
            <a:r>
              <a:rPr lang="en-US" sz="1600" dirty="0"/>
              <a:t>2		Macao				$50.36 billion	622,585		$80,890</a:t>
            </a:r>
          </a:p>
          <a:p>
            <a:r>
              <a:rPr lang="en-US" sz="1600" dirty="0"/>
              <a:t>3		Switzerland			$679 billion	8,455,804		$80,296</a:t>
            </a:r>
          </a:p>
          <a:p>
            <a:r>
              <a:rPr lang="en-US" sz="1600" dirty="0"/>
              <a:t>4		Norway				$399 billion	5,296,326		$75,428</a:t>
            </a:r>
          </a:p>
          <a:p>
            <a:r>
              <a:rPr lang="en-US" sz="1600" dirty="0"/>
              <a:t>5		Iceland				$24.49 billion	334,393		$73,233</a:t>
            </a:r>
          </a:p>
          <a:p>
            <a:r>
              <a:rPr lang="en-US" sz="1600" dirty="0"/>
              <a:t>6		Ireland				$331 billion	4,753,279		$69,727</a:t>
            </a:r>
          </a:p>
          <a:p>
            <a:r>
              <a:rPr lang="en-US" sz="1600" dirty="0"/>
              <a:t>7		Qatar				$167 billion	2,724,728		$61,264</a:t>
            </a:r>
          </a:p>
          <a:p>
            <a:r>
              <a:rPr lang="en-US" sz="1600" b="1" dirty="0"/>
              <a:t>8		United States			$19.48 trillion	325,084,756	$59,939</a:t>
            </a:r>
          </a:p>
          <a:p>
            <a:r>
              <a:rPr lang="en-US" sz="1600" dirty="0"/>
              <a:t>9		Denmark				$330 billion	5,732,274		$57,545</a:t>
            </a:r>
          </a:p>
          <a:p>
            <a:r>
              <a:rPr lang="en-US" sz="1600" dirty="0"/>
              <a:t>10		Singapore				$324 billion	5,708,041		$56,746</a:t>
            </a:r>
          </a:p>
          <a:p>
            <a:r>
              <a:rPr lang="en-US" sz="1600" dirty="0"/>
              <a:t>180		Micronesia				$336 million	532,899		$631</a:t>
            </a:r>
          </a:p>
          <a:p>
            <a:r>
              <a:rPr lang="en-US" sz="1600" dirty="0"/>
              <a:t>181		Togo					$4.76 billion	7,698,474		$618</a:t>
            </a:r>
          </a:p>
          <a:p>
            <a:r>
              <a:rPr lang="en-US" sz="1600" dirty="0"/>
              <a:t>182		Afghanistan			$19.54 billion	36,296,113		$538</a:t>
            </a:r>
          </a:p>
          <a:p>
            <a:r>
              <a:rPr lang="en-US" sz="1600" dirty="0"/>
              <a:t>183		Sierra Leone			$3.78 billion	7,488,423		$504</a:t>
            </a:r>
          </a:p>
          <a:p>
            <a:r>
              <a:rPr lang="en-US" sz="1600" dirty="0"/>
              <a:t>184		DR Congo				$37.64 billion	81,398,764		$462</a:t>
            </a:r>
          </a:p>
          <a:p>
            <a:r>
              <a:rPr lang="en-US" sz="1600" dirty="0"/>
              <a:t>185		Madagascar			$11.50 billion	25,570,512		$450</a:t>
            </a:r>
          </a:p>
          <a:p>
            <a:r>
              <a:rPr lang="en-US" sz="1600" dirty="0"/>
              <a:t>186		Mozambique			$12.65 billion	28,649,018		$441</a:t>
            </a:r>
          </a:p>
          <a:p>
            <a:r>
              <a:rPr lang="en-US" sz="1600" dirty="0"/>
              <a:t>187		Central African Republic	$1.95 billion	4,596,023		$424</a:t>
            </a:r>
          </a:p>
          <a:p>
            <a:r>
              <a:rPr lang="en-US" sz="1600" dirty="0"/>
              <a:t>188		Niger					$8.12 billion	21,602,382		$376</a:t>
            </a:r>
          </a:p>
          <a:p>
            <a:r>
              <a:rPr lang="en-US" sz="1600" dirty="0"/>
              <a:t>189		Malawi				$6.30 billion	17,670,196		$357</a:t>
            </a:r>
          </a:p>
          <a:p>
            <a:r>
              <a:rPr lang="en-US" sz="1600" dirty="0"/>
              <a:t>190		Burundi				$3.17 billion	10,827,019		$293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FD9145-8CF0-44F8-8C95-35C2CCF7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2" y="1899138"/>
            <a:ext cx="5833627" cy="538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2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6A67374-6ABC-4D12-9E55-EA7430F3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413" y="1708218"/>
            <a:ext cx="8304754" cy="53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382" y="535436"/>
            <a:ext cx="12561453" cy="1015663"/>
          </a:xfrm>
        </p:spPr>
        <p:txBody>
          <a:bodyPr/>
          <a:lstStyle/>
          <a:p>
            <a:r>
              <a:rPr lang="en-US" dirty="0"/>
              <a:t>Richest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452409" y="2993351"/>
            <a:ext cx="11217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As of 2021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There are 7.9 billion people on Earth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There are 2,755 billionaires on Earth</a:t>
            </a:r>
            <a:endParaRPr lang="en-US" sz="2400" dirty="0">
              <a:solidFill>
                <a:srgbClr val="111111"/>
              </a:solidFill>
              <a:latin typeface="SourceSansPro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Estimated total net worth of $13.1 trillion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The top 10 wealthiest people in the  account for </a:t>
            </a:r>
            <a:b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</a:br>
            <a:r>
              <a:rPr lang="en-US" sz="2400" b="0" i="0" dirty="0">
                <a:solidFill>
                  <a:srgbClr val="111111"/>
                </a:solidFill>
                <a:effectLst/>
                <a:latin typeface="SourceSansPro"/>
              </a:rPr>
              <a:t>$1,153 billion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11111"/>
                </a:solidFill>
                <a:latin typeface="SourceSansPro"/>
              </a:rPr>
              <a:t>~0.36% of billionaires account for 8.8% of this total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28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Richest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5249325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Elon Musk 			$214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Jeff Bezos 			$192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Bernard </a:t>
            </a:r>
            <a:r>
              <a:rPr lang="en-US" sz="1800" b="0" i="0" u="none" strike="noStrike" dirty="0" err="1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Arnault</a:t>
            </a: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		$157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Bill Gates 			$127 billion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Larry Page 		$124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Mark Zuckerberg	$123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Sergey Brin 		$120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Larry Ellison 		$107 billion</a:t>
            </a:r>
            <a:endParaRPr lang="en-US" sz="1800" b="1" i="0" u="none" strike="noStrike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  Steve Ballmer		$106 billion</a:t>
            </a:r>
            <a:endParaRPr lang="en-US" sz="1800" b="1" dirty="0">
              <a:solidFill>
                <a:srgbClr val="11111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Warren Buffett 		$103 billion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…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400. Yu </a:t>
            </a:r>
            <a:r>
              <a:rPr lang="en-US" sz="1800" dirty="0" err="1">
                <a:solidFill>
                  <a:srgbClr val="111111"/>
                </a:solidFill>
                <a:latin typeface="Arial" panose="020B0604020202020204" pitchFamily="34" charset="0"/>
              </a:rPr>
              <a:t>Renrong</a:t>
            </a:r>
            <a: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  <a:t>          	$6.85 billion</a:t>
            </a:r>
            <a:br>
              <a:rPr lang="en-US" sz="1800" dirty="0">
                <a:solidFill>
                  <a:srgbClr val="111111"/>
                </a:solidFill>
                <a:latin typeface="Arial" panose="020B0604020202020204" pitchFamily="34" charset="0"/>
              </a:rPr>
            </a:b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</a:rPr>
              <a:t>Average Person              $170k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111111"/>
                </a:solidFill>
                <a:latin typeface="Arial" panose="020B0604020202020204" pitchFamily="34" charset="0"/>
              </a:rPr>
              <a:t>As of October 7, 2021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4B4FA3B-0D7D-4000-B1C6-932CF3ED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25" y="1123519"/>
            <a:ext cx="4842811" cy="29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6BA4D8D-FB78-4FA2-975F-0665DFFA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91" y="4206190"/>
            <a:ext cx="4637755" cy="28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Billionaires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2,755 billionaires were a country, the combined $13.1 trillion would rank #2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marL="966492" lvl="1" indent="-457200" fontAlgn="base">
              <a:buAutoNum type="arabicPlain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United States		$19.485 trillion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        Billionaires                $13.1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2	China			$12.238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3	Japan			$4.872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	Germany			$3.693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	India			$2.651 trillion</a:t>
            </a:r>
          </a:p>
        </p:txBody>
      </p:sp>
    </p:spTree>
    <p:extLst>
      <p:ext uri="{BB962C8B-B14F-4D97-AF65-F5344CB8AC3E}">
        <p14:creationId xmlns:p14="http://schemas.microsoft.com/office/powerpoint/2010/main" val="376140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Billionaires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top 10 billionaires were a country, the combined $1,153 billion would rank #15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10	Canada		$1.647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11	Russia		$1.578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12	South Korea	$1.531 trillion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13	Australia		$1.323 trillion</a:t>
            </a:r>
          </a:p>
          <a:p>
            <a:pPr marL="966492" lvl="1" indent="-457200" fontAlgn="base">
              <a:buAutoNum type="arabicPlain" startAt="14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Spain		$1.314 trillion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         Billionaires      $1.153 trillion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15	Mexico		$1.151 trillion</a:t>
            </a:r>
          </a:p>
        </p:txBody>
      </p:sp>
    </p:spTree>
    <p:extLst>
      <p:ext uri="{BB962C8B-B14F-4D97-AF65-F5344CB8AC3E}">
        <p14:creationId xmlns:p14="http://schemas.microsoft.com/office/powerpoint/2010/main" val="34842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Richest Person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B062-3E51-41F4-AB04-7956805AB1CF}"/>
              </a:ext>
            </a:extLst>
          </p:cNvPr>
          <p:cNvSpPr txBox="1"/>
          <p:nvPr/>
        </p:nvSpPr>
        <p:spPr>
          <a:xfrm>
            <a:off x="813916" y="2190541"/>
            <a:ext cx="11404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If the richest person were a country, $214 billion would rank #48  </a:t>
            </a:r>
          </a:p>
          <a:p>
            <a:pPr fontAlgn="base"/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45	Vietnam			$224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46	Portugal			$219 billion</a:t>
            </a:r>
          </a:p>
          <a:p>
            <a:pPr marL="966492" lvl="1" indent="-457200" fontAlgn="base">
              <a:buAutoNum type="arabicPlain" startAt="47"/>
            </a:pPr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 Czech Republic	$216 billion</a:t>
            </a:r>
          </a:p>
          <a:p>
            <a:pPr lvl="1" fontAlgn="base"/>
            <a:r>
              <a:rPr lang="en-US" b="1" i="0" dirty="0">
                <a:solidFill>
                  <a:srgbClr val="00B050"/>
                </a:solidFill>
                <a:effectLst/>
                <a:latin typeface="SourceSansPro"/>
              </a:rPr>
              <a:t>	Elon Musk      		$214 billion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48	Romania			$212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49	Peru				$211 billion</a:t>
            </a:r>
          </a:p>
          <a:p>
            <a:pPr lvl="1" fontAlgn="base"/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50	New Zealand		$204 billion</a:t>
            </a:r>
          </a:p>
        </p:txBody>
      </p:sp>
    </p:spTree>
    <p:extLst>
      <p:ext uri="{BB962C8B-B14F-4D97-AF65-F5344CB8AC3E}">
        <p14:creationId xmlns:p14="http://schemas.microsoft.com/office/powerpoint/2010/main" val="28829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7389</TotalTime>
  <Words>1297</Words>
  <Application>Microsoft Office PowerPoint</Application>
  <PresentationFormat>Custom</PresentationFormat>
  <Paragraphs>145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Franklin Gothic Book</vt:lpstr>
      <vt:lpstr>proximabold </vt:lpstr>
      <vt:lpstr>SourceSansPro</vt:lpstr>
      <vt:lpstr>Whitney</vt:lpstr>
      <vt:lpstr>zilla slab</vt:lpstr>
      <vt:lpstr>Office Theme</vt:lpstr>
      <vt:lpstr>PowerPoint Presentation</vt:lpstr>
      <vt:lpstr>Total Amount of Money</vt:lpstr>
      <vt:lpstr>Distribution of wealth by Countries</vt:lpstr>
      <vt:lpstr>GDP per Capita</vt:lpstr>
      <vt:lpstr>Richest people</vt:lpstr>
      <vt:lpstr>Richest people</vt:lpstr>
      <vt:lpstr>All Billionaires</vt:lpstr>
      <vt:lpstr>Top 10 Billionaires</vt:lpstr>
      <vt:lpstr>Richest Person</vt:lpstr>
      <vt:lpstr>Elon Musk’s earning rate</vt:lpstr>
      <vt:lpstr>How long for Elon Musk to earn lifetime income</vt:lpstr>
      <vt:lpstr>Scale</vt:lpstr>
      <vt:lpstr>What $$ looks like</vt:lpstr>
      <vt:lpstr>PowerPoint Presentation</vt:lpstr>
      <vt:lpstr>Backup Slides</vt:lpstr>
      <vt:lpstr>Distribution of wealth</vt:lpstr>
      <vt:lpstr>PowerPoint Presentation</vt:lpstr>
      <vt:lpstr>PowerPoint Presentation</vt:lpstr>
      <vt:lpstr>PowerPoint Presentation</vt:lpstr>
      <vt:lpstr>Averages</vt:lpstr>
      <vt:lpstr>Title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Brent Staab</cp:lastModifiedBy>
  <cp:revision>180</cp:revision>
  <dcterms:created xsi:type="dcterms:W3CDTF">2015-06-30T23:05:53Z</dcterms:created>
  <dcterms:modified xsi:type="dcterms:W3CDTF">2021-10-31T01:29:54Z</dcterms:modified>
</cp:coreProperties>
</file>